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1" r:id="rId3"/>
    <p:sldId id="269" r:id="rId4"/>
    <p:sldId id="262" r:id="rId5"/>
    <p:sldId id="263" r:id="rId6"/>
    <p:sldId id="265" r:id="rId7"/>
    <p:sldId id="268" r:id="rId8"/>
    <p:sldId id="257" r:id="rId9"/>
    <p:sldId id="266" r:id="rId10"/>
    <p:sldId id="271" r:id="rId11"/>
    <p:sldId id="272" r:id="rId12"/>
    <p:sldId id="273"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47165A-2AE2-43F5-9C3D-7738CE144B25}">
          <p14:sldIdLst>
            <p14:sldId id="256"/>
            <p14:sldId id="261"/>
            <p14:sldId id="269"/>
            <p14:sldId id="262"/>
            <p14:sldId id="263"/>
            <p14:sldId id="265"/>
            <p14:sldId id="268"/>
            <p14:sldId id="257"/>
            <p14:sldId id="266"/>
            <p14:sldId id="271"/>
            <p14:sldId id="272"/>
            <p14:sldId id="273"/>
            <p14:sldId id="274"/>
          </p14:sldIdLst>
        </p14:section>
        <p14:section name="Untitled Section" id="{D7A24858-ED7F-46A2-AB71-8CD402C03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4660"/>
  </p:normalViewPr>
  <p:slideViewPr>
    <p:cSldViewPr snapToGrid="0">
      <p:cViewPr varScale="1">
        <p:scale>
          <a:sx n="71" d="100"/>
          <a:sy n="71" d="100"/>
        </p:scale>
        <p:origin x="2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4/3/2017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4/3/2017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4/3/2017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u.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Shut the sash!</a:t>
            </a:r>
            <a:endParaRPr lang="en-US" dirty="0"/>
          </a:p>
        </p:txBody>
      </p:sp>
      <p:sp>
        <p:nvSpPr>
          <p:cNvPr id="3" name="Subtitle 2"/>
          <p:cNvSpPr>
            <a:spLocks noGrp="1"/>
          </p:cNvSpPr>
          <p:nvPr>
            <p:ph type="subTitle" idx="1"/>
          </p:nvPr>
        </p:nvSpPr>
        <p:spPr/>
        <p:txBody>
          <a:bodyPr/>
          <a:lstStyle/>
          <a:p>
            <a:r>
              <a:rPr lang="en-US" dirty="0" smtClean="0"/>
              <a:t>April 2017 Safety Focus </a:t>
            </a:r>
            <a:endParaRPr lang="en-US" dirty="0"/>
          </a:p>
        </p:txBody>
      </p:sp>
    </p:spTree>
    <p:extLst>
      <p:ext uri="{BB962C8B-B14F-4D97-AF65-F5344CB8AC3E}">
        <p14:creationId xmlns:p14="http://schemas.microsoft.com/office/powerpoint/2010/main" val="3775707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Proper work position – Sash 18 inches </a:t>
            </a:r>
            <a:endParaRPr lang="en-US" sz="4800" dirty="0"/>
          </a:p>
        </p:txBody>
      </p:sp>
      <p:pic>
        <p:nvPicPr>
          <p:cNvPr id="4" name="Content Placeholder 3"/>
          <p:cNvPicPr>
            <a:picLocks noGrp="1" noChangeAspect="1"/>
          </p:cNvPicPr>
          <p:nvPr>
            <p:ph idx="1"/>
          </p:nvPr>
        </p:nvPicPr>
        <p:blipFill>
          <a:blip r:embed="rId2"/>
          <a:stretch>
            <a:fillRect/>
          </a:stretch>
        </p:blipFill>
        <p:spPr>
          <a:xfrm>
            <a:off x="4108883" y="2545230"/>
            <a:ext cx="3980329" cy="3438712"/>
          </a:xfrm>
          <a:prstGeom prst="rect">
            <a:avLst/>
          </a:prstGeom>
        </p:spPr>
      </p:pic>
    </p:spTree>
    <p:extLst>
      <p:ext uri="{BB962C8B-B14F-4D97-AF65-F5344CB8AC3E}">
        <p14:creationId xmlns:p14="http://schemas.microsoft.com/office/powerpoint/2010/main" val="2615550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Laboratory Chemical Hoods are integral safety devices that protect user and other lab occupants from exposures to toxic, offensive, or flammable materials.</a:t>
            </a:r>
          </a:p>
          <a:p>
            <a:r>
              <a:rPr lang="en-US" dirty="0">
                <a:solidFill>
                  <a:srgbClr val="FF0000"/>
                </a:solidFill>
              </a:rPr>
              <a:t>Always wear your personal protective equipment.  Lab coat, gloves, safety glasses and closed toe shoes.</a:t>
            </a:r>
          </a:p>
          <a:p>
            <a:r>
              <a:rPr lang="en-US" dirty="0" smtClean="0"/>
              <a:t>Check your hood and alarm prior to each use.</a:t>
            </a:r>
          </a:p>
          <a:p>
            <a:r>
              <a:rPr lang="en-US" dirty="0" smtClean="0"/>
              <a:t>Keep lab chemical hood and adjacent work areas free of clutter.  Keep paper away from exhaust ducts and baffles because they can cause blockages and diminish the air flow.</a:t>
            </a:r>
          </a:p>
          <a:p>
            <a:r>
              <a:rPr lang="en-US" dirty="0" smtClean="0"/>
              <a:t>Always be familiar with the chemicals you are using in the hood and be aware of their dangers, whether they are toxic, oxidizing, flammable, or pyrophoric.</a:t>
            </a:r>
          </a:p>
          <a:p>
            <a:r>
              <a:rPr lang="en-US" dirty="0" smtClean="0"/>
              <a:t>Never put your head into a chemical fume hood.</a:t>
            </a:r>
          </a:p>
        </p:txBody>
      </p:sp>
    </p:spTree>
    <p:extLst>
      <p:ext uri="{BB962C8B-B14F-4D97-AF65-F5344CB8AC3E}">
        <p14:creationId xmlns:p14="http://schemas.microsoft.com/office/powerpoint/2010/main" val="1400711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Content Placeholder 6"/>
          <p:cNvPicPr>
            <a:picLocks noGrp="1" noChangeAspect="1"/>
          </p:cNvPicPr>
          <p:nvPr>
            <p:ph sz="half" idx="1"/>
          </p:nvPr>
        </p:nvPicPr>
        <p:blipFill>
          <a:blip r:embed="rId2"/>
          <a:stretch>
            <a:fillRect/>
          </a:stretch>
        </p:blipFill>
        <p:spPr>
          <a:xfrm>
            <a:off x="1069848" y="1696383"/>
            <a:ext cx="4416954" cy="3978275"/>
          </a:xfrm>
          <a:prstGeom prst="rect">
            <a:avLst/>
          </a:prstGeom>
        </p:spPr>
      </p:pic>
      <p:pic>
        <p:nvPicPr>
          <p:cNvPr id="8" name="Content Placeholder 7"/>
          <p:cNvPicPr>
            <a:picLocks noGrp="1" noChangeAspect="1"/>
          </p:cNvPicPr>
          <p:nvPr>
            <p:ph sz="half" idx="2"/>
          </p:nvPr>
        </p:nvPicPr>
        <p:blipFill>
          <a:blip r:embed="rId3"/>
          <a:stretch>
            <a:fillRect/>
          </a:stretch>
        </p:blipFill>
        <p:spPr>
          <a:xfrm>
            <a:off x="6464253" y="1696383"/>
            <a:ext cx="4320288" cy="3978275"/>
          </a:xfrm>
          <a:prstGeom prst="rect">
            <a:avLst/>
          </a:prstGeom>
        </p:spPr>
      </p:pic>
    </p:spTree>
    <p:extLst>
      <p:ext uri="{BB962C8B-B14F-4D97-AF65-F5344CB8AC3E}">
        <p14:creationId xmlns:p14="http://schemas.microsoft.com/office/powerpoint/2010/main" val="2120726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484" y="2194560"/>
            <a:ext cx="10058400" cy="1609344"/>
          </a:xfrm>
        </p:spPr>
        <p:txBody>
          <a:bodyPr/>
          <a:lstStyle/>
          <a:p>
            <a:pPr algn="ctr"/>
            <a:r>
              <a:rPr lang="en-US" dirty="0" smtClean="0"/>
              <a:t>SHUT YOUR SASH!!!</a:t>
            </a:r>
            <a:br>
              <a:rPr lang="en-US" dirty="0" smtClean="0"/>
            </a:br>
            <a:r>
              <a:rPr lang="en-US" dirty="0" smtClean="0">
                <a:solidFill>
                  <a:srgbClr val="00B050"/>
                </a:solidFill>
              </a:rPr>
              <a:t>Make it a safer day for Everyone!</a:t>
            </a:r>
            <a:endParaRPr lang="en-US" dirty="0">
              <a:solidFill>
                <a:srgbClr val="00B050"/>
              </a:solidFill>
            </a:endParaRPr>
          </a:p>
        </p:txBody>
      </p:sp>
    </p:spTree>
    <p:extLst>
      <p:ext uri="{BB962C8B-B14F-4D97-AF65-F5344CB8AC3E}">
        <p14:creationId xmlns:p14="http://schemas.microsoft.com/office/powerpoint/2010/main" val="1190977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Vertical, horizontal and combination</a:t>
            </a:r>
            <a:endParaRPr lang="en-US" sz="4400" dirty="0"/>
          </a:p>
        </p:txBody>
      </p:sp>
      <p:sp>
        <p:nvSpPr>
          <p:cNvPr id="3" name="Content Placeholder 2"/>
          <p:cNvSpPr>
            <a:spLocks noGrp="1"/>
          </p:cNvSpPr>
          <p:nvPr>
            <p:ph idx="1"/>
          </p:nvPr>
        </p:nvSpPr>
        <p:spPr>
          <a:xfrm>
            <a:off x="914273" y="1707776"/>
            <a:ext cx="10058400" cy="4477871"/>
          </a:xfrm>
        </p:spPr>
        <p:txBody>
          <a:bodyPr/>
          <a:lstStyle/>
          <a:p>
            <a:endParaRPr lang="en-US" dirty="0" smtClean="0"/>
          </a:p>
          <a:p>
            <a:endParaRPr lang="en-US" dirty="0" smtClean="0"/>
          </a:p>
          <a:p>
            <a:endParaRPr lang="en-US" dirty="0"/>
          </a:p>
          <a:p>
            <a:pPr marL="0" indent="0">
              <a:buNone/>
            </a:pPr>
            <a:endParaRPr lang="en-US" dirty="0"/>
          </a:p>
        </p:txBody>
      </p:sp>
      <p:pic>
        <p:nvPicPr>
          <p:cNvPr id="1026" name="Picture 2" descr="Image result for hood sash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573" y="1707776"/>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409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236592"/>
          </a:xfrm>
        </p:spPr>
        <p:txBody>
          <a:bodyPr>
            <a:normAutofit/>
          </a:bodyPr>
          <a:lstStyle/>
          <a:p>
            <a:pPr algn="ctr"/>
            <a:r>
              <a:rPr lang="en-US" dirty="0" smtClean="0"/>
              <a:t>Parts of the Chemical Fume hood</a:t>
            </a:r>
            <a:br>
              <a:rPr lang="en-US" dirty="0" smtClean="0"/>
            </a:br>
            <a:r>
              <a:rPr lang="en-US" sz="2400" dirty="0" smtClean="0"/>
              <a:t>Side view</a:t>
            </a:r>
            <a:endParaRPr lang="en-US" sz="2400" dirty="0"/>
          </a:p>
        </p:txBody>
      </p:sp>
      <p:pic>
        <p:nvPicPr>
          <p:cNvPr id="8" name="Content Placeholder 7"/>
          <p:cNvPicPr>
            <a:picLocks noGrp="1" noChangeAspect="1"/>
          </p:cNvPicPr>
          <p:nvPr>
            <p:ph idx="1"/>
          </p:nvPr>
        </p:nvPicPr>
        <p:blipFill>
          <a:blip r:embed="rId2"/>
          <a:stretch>
            <a:fillRect/>
          </a:stretch>
        </p:blipFill>
        <p:spPr>
          <a:xfrm>
            <a:off x="3891582" y="2272555"/>
            <a:ext cx="4414931" cy="3993774"/>
          </a:xfrm>
          <a:prstGeom prst="rect">
            <a:avLst/>
          </a:prstGeom>
        </p:spPr>
      </p:pic>
    </p:spTree>
    <p:extLst>
      <p:ext uri="{BB962C8B-B14F-4D97-AF65-F5344CB8AC3E}">
        <p14:creationId xmlns:p14="http://schemas.microsoft.com/office/powerpoint/2010/main" val="4012768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must I shut the Sash?</a:t>
            </a:r>
            <a:endParaRPr lang="en-US" dirty="0"/>
          </a:p>
        </p:txBody>
      </p:sp>
      <p:sp>
        <p:nvSpPr>
          <p:cNvPr id="3" name="Content Placeholder 2"/>
          <p:cNvSpPr>
            <a:spLocks noGrp="1"/>
          </p:cNvSpPr>
          <p:nvPr>
            <p:ph idx="1"/>
          </p:nvPr>
        </p:nvSpPr>
        <p:spPr/>
        <p:txBody>
          <a:bodyPr>
            <a:normAutofit/>
          </a:bodyPr>
          <a:lstStyle/>
          <a:p>
            <a:r>
              <a:rPr lang="en-US" sz="3600" dirty="0" smtClean="0"/>
              <a:t>Every time you are finished working in the hood.</a:t>
            </a:r>
          </a:p>
          <a:p>
            <a:pPr lvl="1"/>
            <a:r>
              <a:rPr lang="en-US" sz="3200" dirty="0" smtClean="0"/>
              <a:t>Leaving for the day</a:t>
            </a:r>
          </a:p>
          <a:p>
            <a:pPr lvl="1"/>
            <a:r>
              <a:rPr lang="en-US" sz="3200" dirty="0" smtClean="0"/>
              <a:t>Going to Lunch</a:t>
            </a:r>
          </a:p>
          <a:p>
            <a:pPr lvl="1"/>
            <a:r>
              <a:rPr lang="en-US" sz="3200" dirty="0" smtClean="0"/>
              <a:t>Working at your desk while running an experiment.</a:t>
            </a:r>
            <a:endParaRPr lang="en-US" sz="3200" dirty="0"/>
          </a:p>
        </p:txBody>
      </p:sp>
    </p:spTree>
    <p:extLst>
      <p:ext uri="{BB962C8B-B14F-4D97-AF65-F5344CB8AC3E}">
        <p14:creationId xmlns:p14="http://schemas.microsoft.com/office/powerpoint/2010/main" val="3094616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 shut the sash?</a:t>
            </a:r>
            <a:endParaRPr lang="en-US" dirty="0"/>
          </a:p>
        </p:txBody>
      </p:sp>
      <p:sp>
        <p:nvSpPr>
          <p:cNvPr id="3" name="Content Placeholder 2"/>
          <p:cNvSpPr>
            <a:spLocks noGrp="1"/>
          </p:cNvSpPr>
          <p:nvPr>
            <p:ph idx="1"/>
          </p:nvPr>
        </p:nvSpPr>
        <p:spPr/>
        <p:txBody>
          <a:bodyPr/>
          <a:lstStyle/>
          <a:p>
            <a:r>
              <a:rPr lang="en-US" b="1" dirty="0" smtClean="0"/>
              <a:t>SAFETY</a:t>
            </a:r>
          </a:p>
          <a:p>
            <a:pPr marL="0" indent="0">
              <a:buNone/>
            </a:pPr>
            <a:endParaRPr lang="en-US" dirty="0" smtClean="0"/>
          </a:p>
          <a:p>
            <a:pPr lvl="1"/>
            <a:r>
              <a:rPr lang="en-US" u="sng" dirty="0" smtClean="0"/>
              <a:t>Personal Safety </a:t>
            </a:r>
            <a:r>
              <a:rPr lang="en-US" dirty="0" smtClean="0"/>
              <a:t>– Keeping the sash lowered while working in the hood helps protect you from splash or explosion.</a:t>
            </a:r>
          </a:p>
          <a:p>
            <a:pPr lvl="1"/>
            <a:r>
              <a:rPr lang="en-US" dirty="0"/>
              <a:t>If a fire should start in your hood the sash will help contain the fire</a:t>
            </a:r>
            <a:r>
              <a:rPr lang="en-US" dirty="0" smtClean="0"/>
              <a:t>.</a:t>
            </a:r>
          </a:p>
          <a:p>
            <a:pPr lvl="1"/>
            <a:r>
              <a:rPr lang="en-US" u="sng" dirty="0" smtClean="0"/>
              <a:t>Safety of others </a:t>
            </a:r>
            <a:r>
              <a:rPr lang="en-US" dirty="0" smtClean="0"/>
              <a:t>– Keeping the sash lowered increases the safety of those who are working around you.</a:t>
            </a:r>
            <a:endParaRPr lang="en-US" dirty="0"/>
          </a:p>
          <a:p>
            <a:pPr marL="0" indent="0">
              <a:buNone/>
            </a:pPr>
            <a:endParaRPr lang="en-US" dirty="0" smtClean="0"/>
          </a:p>
          <a:p>
            <a:r>
              <a:rPr lang="en-US" b="1" dirty="0" smtClean="0"/>
              <a:t>Energy Efficiency </a:t>
            </a:r>
          </a:p>
          <a:p>
            <a:pPr lvl="1"/>
            <a:r>
              <a:rPr lang="en-US" dirty="0" smtClean="0"/>
              <a:t>Health and Safety has the ability to monitor each hood’s usage and level of efficiency.</a:t>
            </a:r>
          </a:p>
          <a:p>
            <a:pPr marL="0" indent="0">
              <a:buNone/>
            </a:pPr>
            <a:endParaRPr lang="en-US" dirty="0" smtClean="0"/>
          </a:p>
          <a:p>
            <a:pPr marL="0" indent="0">
              <a:buNone/>
            </a:pPr>
            <a:endParaRPr lang="en-US" dirty="0" smtClean="0"/>
          </a:p>
          <a:p>
            <a:pPr marL="274320" lvl="1" indent="0">
              <a:buNone/>
            </a:pPr>
            <a:endParaRPr lang="en-US" dirty="0" smtClean="0"/>
          </a:p>
          <a:p>
            <a:pPr marL="274320" lvl="1" indent="0">
              <a:buNone/>
            </a:pPr>
            <a:endParaRPr lang="en-US" dirty="0" smtClean="0"/>
          </a:p>
          <a:p>
            <a:pPr marL="274320" lvl="1" indent="0">
              <a:buNone/>
            </a:pPr>
            <a:endParaRPr lang="en-US" dirty="0"/>
          </a:p>
          <a:p>
            <a:pPr marL="274320" lvl="1" indent="0">
              <a:buNone/>
            </a:pPr>
            <a:endParaRPr lang="en-US" dirty="0"/>
          </a:p>
        </p:txBody>
      </p:sp>
    </p:spTree>
    <p:extLst>
      <p:ext uri="{BB962C8B-B14F-4D97-AF65-F5344CB8AC3E}">
        <p14:creationId xmlns:p14="http://schemas.microsoft.com/office/powerpoint/2010/main" val="585986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5944"/>
          </a:xfrm>
        </p:spPr>
        <p:txBody>
          <a:bodyPr>
            <a:normAutofit fontScale="90000"/>
          </a:bodyPr>
          <a:lstStyle/>
          <a:p>
            <a:pPr algn="ctr"/>
            <a:r>
              <a:rPr lang="en-US" sz="3200" dirty="0"/>
              <a:t>What </a:t>
            </a:r>
            <a:r>
              <a:rPr lang="en-US" sz="3200" dirty="0" smtClean="0"/>
              <a:t>Do other </a:t>
            </a:r>
            <a:r>
              <a:rPr lang="en-US" sz="3200" dirty="0"/>
              <a:t>University Websites </a:t>
            </a:r>
            <a:r>
              <a:rPr lang="en-US" sz="3200" dirty="0" smtClean="0"/>
              <a:t>Say about efficiency:  </a:t>
            </a:r>
            <a:br>
              <a:rPr lang="en-US" sz="3200" dirty="0" smtClean="0"/>
            </a:br>
            <a:r>
              <a:rPr lang="en-US" sz="3200" dirty="0" smtClean="0"/>
              <a:t>Shut the Sash..</a:t>
            </a:r>
            <a:endParaRPr lang="en-US" sz="3200" dirty="0"/>
          </a:p>
        </p:txBody>
      </p:sp>
      <p:sp>
        <p:nvSpPr>
          <p:cNvPr id="3" name="Content Placeholder 2"/>
          <p:cNvSpPr>
            <a:spLocks noGrp="1"/>
          </p:cNvSpPr>
          <p:nvPr>
            <p:ph idx="1"/>
          </p:nvPr>
        </p:nvSpPr>
        <p:spPr>
          <a:xfrm>
            <a:off x="1069848" y="1475948"/>
            <a:ext cx="10058400" cy="4978639"/>
          </a:xfrm>
        </p:spPr>
        <p:txBody>
          <a:bodyPr>
            <a:noAutofit/>
          </a:bodyPr>
          <a:lstStyle/>
          <a:p>
            <a:r>
              <a:rPr lang="en-US" sz="1800" b="1" dirty="0" smtClean="0"/>
              <a:t>Johns </a:t>
            </a:r>
            <a:r>
              <a:rPr lang="en-US" sz="1800" b="1" dirty="0"/>
              <a:t>Hopkins </a:t>
            </a:r>
            <a:r>
              <a:rPr lang="en-US" sz="1800" dirty="0"/>
              <a:t>• A fume hood consumes 3.5 times the amount of energy consumed by the average house • One simple action can make the difference between a wasteful lab and a responsible lab: CLOSE THE SASH</a:t>
            </a:r>
            <a:r>
              <a:rPr lang="en-US" sz="1800" dirty="0" smtClean="0"/>
              <a:t>!</a:t>
            </a:r>
          </a:p>
          <a:p>
            <a:r>
              <a:rPr lang="en-US" sz="1800" b="1" dirty="0" smtClean="0"/>
              <a:t> </a:t>
            </a:r>
            <a:r>
              <a:rPr lang="en-US" sz="1800" b="1" dirty="0"/>
              <a:t>Cal Tech </a:t>
            </a:r>
            <a:r>
              <a:rPr lang="en-US" sz="1800" dirty="0"/>
              <a:t>• Shut your sash! - A variable volume fume hood is 60% more energy effective when the sash is down when not in use • One fume hood uses as much energy as 3 typical American homes </a:t>
            </a:r>
            <a:endParaRPr lang="en-US" sz="1800" dirty="0" smtClean="0"/>
          </a:p>
          <a:p>
            <a:r>
              <a:rPr lang="en-US" sz="1800" b="1" dirty="0" smtClean="0"/>
              <a:t>Stanford </a:t>
            </a:r>
            <a:r>
              <a:rPr lang="en-US" sz="1800" b="1" dirty="0"/>
              <a:t>University </a:t>
            </a:r>
            <a:r>
              <a:rPr lang="en-US" sz="1800" dirty="0"/>
              <a:t>• Fume hoods are big energy hogs because they use so much conditioned air. When the fume hoods are not in use but left open, a tremendous amount of energy is wasted by the conditioned air flowing through the hoods and out of the building. </a:t>
            </a:r>
            <a:endParaRPr lang="en-US" sz="1800" dirty="0" smtClean="0"/>
          </a:p>
          <a:p>
            <a:r>
              <a:rPr lang="en-US" sz="1800" b="1" dirty="0" smtClean="0"/>
              <a:t>University </a:t>
            </a:r>
            <a:r>
              <a:rPr lang="en-US" sz="1800" b="1" dirty="0"/>
              <a:t>of Notre Dame </a:t>
            </a:r>
            <a:r>
              <a:rPr lang="en-US" sz="1800" dirty="0"/>
              <a:t>• Keeping just one variable air volume hood closed when not in use rather than leaving it open all the time saves $1,000 a year and is equivalent to taking 3 cars off the road. </a:t>
            </a:r>
            <a:endParaRPr lang="en-US" sz="1800" dirty="0" smtClean="0"/>
          </a:p>
          <a:p>
            <a:r>
              <a:rPr lang="en-US" sz="1800" b="1" dirty="0" smtClean="0"/>
              <a:t>Pennsylvania </a:t>
            </a:r>
            <a:r>
              <a:rPr lang="en-US" sz="1800" b="1" dirty="0"/>
              <a:t>State University </a:t>
            </a:r>
            <a:r>
              <a:rPr lang="en-US" sz="1800" dirty="0"/>
              <a:t>• With several hundred fume hoods at Penn State, we could save $250,000 to $500,000 in energy costs if the sashes are closed when the fume hoods are not being used. Is it as simple as it seems? No! Need to view the hood as part of the room’s HVAC </a:t>
            </a:r>
            <a:r>
              <a:rPr lang="en-US" sz="1800" dirty="0" smtClean="0"/>
              <a:t>system					</a:t>
            </a:r>
          </a:p>
          <a:p>
            <a:pPr marL="2271400" lvl="8" indent="0">
              <a:buNone/>
            </a:pPr>
            <a:r>
              <a:rPr lang="en-US" sz="1000" dirty="0"/>
              <a:t>	</a:t>
            </a:r>
            <a:r>
              <a:rPr lang="en-US" sz="1000" dirty="0" smtClean="0"/>
              <a:t>				</a:t>
            </a:r>
            <a:r>
              <a:rPr lang="en-US" sz="1100" dirty="0" smtClean="0">
                <a:hlinkClick r:id="rId2"/>
              </a:rPr>
              <a:t>www.bu.edu</a:t>
            </a:r>
            <a:r>
              <a:rPr lang="en-US" sz="1100" dirty="0" smtClean="0"/>
              <a:t>  </a:t>
            </a:r>
          </a:p>
          <a:p>
            <a:pPr marL="2271400" lvl="8" indent="0">
              <a:buNone/>
            </a:pPr>
            <a:r>
              <a:rPr lang="en-US" sz="1400" dirty="0"/>
              <a:t>	</a:t>
            </a:r>
            <a:r>
              <a:rPr lang="en-US" sz="1400" dirty="0" smtClean="0"/>
              <a:t>				</a:t>
            </a:r>
          </a:p>
          <a:p>
            <a:pPr lvl="8"/>
            <a:endParaRPr lang="en-US" sz="1400" dirty="0"/>
          </a:p>
        </p:txBody>
      </p:sp>
    </p:spTree>
    <p:extLst>
      <p:ext uri="{BB962C8B-B14F-4D97-AF65-F5344CB8AC3E}">
        <p14:creationId xmlns:p14="http://schemas.microsoft.com/office/powerpoint/2010/main" val="895348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568387" y="2093976"/>
            <a:ext cx="7463925" cy="2950695"/>
          </a:xfrm>
          <a:prstGeom prst="rect">
            <a:avLst/>
          </a:prstGeom>
        </p:spPr>
      </p:pic>
    </p:spTree>
    <p:extLst>
      <p:ext uri="{BB962C8B-B14F-4D97-AF65-F5344CB8AC3E}">
        <p14:creationId xmlns:p14="http://schemas.microsoft.com/office/powerpoint/2010/main" val="617925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975" y="538420"/>
            <a:ext cx="10058400" cy="1609344"/>
          </a:xfrm>
        </p:spPr>
        <p:txBody>
          <a:bodyPr/>
          <a:lstStyle/>
          <a:p>
            <a:pPr algn="ctr"/>
            <a:r>
              <a:rPr lang="en-US" dirty="0" smtClean="0"/>
              <a:t>Proper placement for Small Materials</a:t>
            </a:r>
            <a:endParaRPr lang="en-US" dirty="0"/>
          </a:p>
        </p:txBody>
      </p:sp>
      <p:pic>
        <p:nvPicPr>
          <p:cNvPr id="4" name="Content Placeholder 3"/>
          <p:cNvPicPr>
            <a:picLocks noGrp="1" noChangeAspect="1"/>
          </p:cNvPicPr>
          <p:nvPr>
            <p:ph idx="1"/>
          </p:nvPr>
        </p:nvPicPr>
        <p:blipFill>
          <a:blip r:embed="rId2"/>
          <a:stretch>
            <a:fillRect/>
          </a:stretch>
        </p:blipFill>
        <p:spPr>
          <a:xfrm>
            <a:off x="3239903" y="3003451"/>
            <a:ext cx="5718544" cy="2286198"/>
          </a:xfrm>
          <a:prstGeom prst="rect">
            <a:avLst/>
          </a:prstGeom>
        </p:spPr>
      </p:pic>
      <p:sp>
        <p:nvSpPr>
          <p:cNvPr id="5" name="TextBox 4"/>
          <p:cNvSpPr txBox="1"/>
          <p:nvPr/>
        </p:nvSpPr>
        <p:spPr>
          <a:xfrm>
            <a:off x="3239903" y="5567082"/>
            <a:ext cx="5718544" cy="369332"/>
          </a:xfrm>
          <a:prstGeom prst="rect">
            <a:avLst/>
          </a:prstGeom>
          <a:noFill/>
        </p:spPr>
        <p:txBody>
          <a:bodyPr wrap="square" rtlCol="0">
            <a:spAutoFit/>
          </a:bodyPr>
          <a:lstStyle/>
          <a:p>
            <a:r>
              <a:rPr lang="en-US" dirty="0" smtClean="0"/>
              <a:t>BAD				BETTER				BEST</a:t>
            </a:r>
            <a:endParaRPr lang="en-US" dirty="0"/>
          </a:p>
        </p:txBody>
      </p:sp>
    </p:spTree>
    <p:extLst>
      <p:ext uri="{BB962C8B-B14F-4D97-AF65-F5344CB8AC3E}">
        <p14:creationId xmlns:p14="http://schemas.microsoft.com/office/powerpoint/2010/main" val="102258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dirty="0" smtClean="0"/>
              <a:t>What is the Emergency Exhaust button?</a:t>
            </a:r>
            <a:endParaRPr lang="en-US" sz="4400" dirty="0"/>
          </a:p>
        </p:txBody>
      </p:sp>
      <p:pic>
        <p:nvPicPr>
          <p:cNvPr id="9" name="Picture 8"/>
          <p:cNvPicPr>
            <a:picLocks noChangeAspect="1"/>
          </p:cNvPicPr>
          <p:nvPr/>
        </p:nvPicPr>
        <p:blipFill>
          <a:blip r:embed="rId2"/>
          <a:stretch>
            <a:fillRect/>
          </a:stretch>
        </p:blipFill>
        <p:spPr>
          <a:xfrm>
            <a:off x="1069848" y="2997302"/>
            <a:ext cx="16318285" cy="9048825"/>
          </a:xfrm>
          <a:prstGeom prst="rect">
            <a:avLst/>
          </a:prstGeom>
        </p:spPr>
      </p:pic>
      <p:sp>
        <p:nvSpPr>
          <p:cNvPr id="10" name="TextBox 9"/>
          <p:cNvSpPr txBox="1"/>
          <p:nvPr/>
        </p:nvSpPr>
        <p:spPr>
          <a:xfrm>
            <a:off x="1069848" y="1925782"/>
            <a:ext cx="4073237" cy="923330"/>
          </a:xfrm>
          <a:prstGeom prst="rect">
            <a:avLst/>
          </a:prstGeom>
          <a:noFill/>
        </p:spPr>
        <p:txBody>
          <a:bodyPr wrap="square" rtlCol="0">
            <a:spAutoFit/>
          </a:bodyPr>
          <a:lstStyle/>
          <a:p>
            <a:r>
              <a:rPr lang="en-US" dirty="0" smtClean="0"/>
              <a:t>This button will force the hood to exhaust 200% more air from the space.</a:t>
            </a:r>
            <a:endParaRPr lang="en-US" dirty="0"/>
          </a:p>
        </p:txBody>
      </p:sp>
      <p:sp>
        <p:nvSpPr>
          <p:cNvPr id="11" name="TextBox 10"/>
          <p:cNvSpPr txBox="1"/>
          <p:nvPr/>
        </p:nvSpPr>
        <p:spPr>
          <a:xfrm>
            <a:off x="4364182" y="3350460"/>
            <a:ext cx="6414654" cy="1477328"/>
          </a:xfrm>
          <a:prstGeom prst="rect">
            <a:avLst/>
          </a:prstGeom>
          <a:noFill/>
        </p:spPr>
        <p:txBody>
          <a:bodyPr wrap="square" rtlCol="0">
            <a:spAutoFit/>
          </a:bodyPr>
          <a:lstStyle/>
          <a:p>
            <a:r>
              <a:rPr lang="en-US" dirty="0" smtClean="0"/>
              <a:t>Press the Emergency Exhaust:</a:t>
            </a:r>
          </a:p>
          <a:p>
            <a:endParaRPr lang="en-US" dirty="0" smtClean="0"/>
          </a:p>
          <a:p>
            <a:pPr marL="342900" indent="-342900">
              <a:buAutoNum type="arabicPeriod"/>
            </a:pPr>
            <a:r>
              <a:rPr lang="en-US" dirty="0" smtClean="0"/>
              <a:t>If you have a chemical spill giving off noxious fumes</a:t>
            </a:r>
          </a:p>
          <a:p>
            <a:pPr marL="342900" indent="-342900">
              <a:buAutoNum type="arabicPeriod"/>
            </a:pPr>
            <a:r>
              <a:rPr lang="en-US" dirty="0" smtClean="0"/>
              <a:t>When there is a fire within the hood</a:t>
            </a:r>
          </a:p>
          <a:p>
            <a:endParaRPr lang="en-US" dirty="0"/>
          </a:p>
        </p:txBody>
      </p:sp>
    </p:spTree>
    <p:extLst>
      <p:ext uri="{BB962C8B-B14F-4D97-AF65-F5344CB8AC3E}">
        <p14:creationId xmlns:p14="http://schemas.microsoft.com/office/powerpoint/2010/main" val="3822998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193</TotalTime>
  <Words>565</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Rockwell</vt:lpstr>
      <vt:lpstr>Rockwell Condensed</vt:lpstr>
      <vt:lpstr>Wingdings</vt:lpstr>
      <vt:lpstr>Wood Type</vt:lpstr>
      <vt:lpstr>Shut the sash!</vt:lpstr>
      <vt:lpstr>Vertical, horizontal and combination</vt:lpstr>
      <vt:lpstr>Parts of the Chemical Fume hood Side view</vt:lpstr>
      <vt:lpstr>When must I shut the Sash?</vt:lpstr>
      <vt:lpstr>Why should I shut the sash?</vt:lpstr>
      <vt:lpstr>What Do other University Websites Say about efficiency:   Shut the Sash..</vt:lpstr>
      <vt:lpstr>PowerPoint Presentation</vt:lpstr>
      <vt:lpstr>Proper placement for Small Materials</vt:lpstr>
      <vt:lpstr>What is the Emergency Exhaust button?</vt:lpstr>
      <vt:lpstr>Proper work position – Sash 18 inches </vt:lpstr>
      <vt:lpstr>Key POINTs</vt:lpstr>
      <vt:lpstr>PowerPoint Presentation</vt:lpstr>
      <vt:lpstr>SHUT YOUR SASH!!! Make it a safer day for Everyone!</vt:lpstr>
    </vt:vector>
  </TitlesOfParts>
  <Company>The University of Akron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Shut the sash!</dc:title>
  <dc:creator>Woolf,Diana</dc:creator>
  <cp:lastModifiedBy>Woolf,Diana M</cp:lastModifiedBy>
  <cp:revision>13</cp:revision>
  <dcterms:created xsi:type="dcterms:W3CDTF">2017-04-03T12:01:50Z</dcterms:created>
  <dcterms:modified xsi:type="dcterms:W3CDTF">2017-04-03T15:15:16Z</dcterms:modified>
</cp:coreProperties>
</file>